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6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8288000" cy="10287000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Canva Sans Bold" panose="020B0604020202020204" charset="0"/>
      <p:regular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</p:embeddedFont>
    <p:embeddedFont>
      <p:font typeface="Montserrat Bold" panose="00000800000000000000" charset="0"/>
      <p:regular r:id="rId21"/>
    </p:embeddedFont>
    <p:embeddedFont>
      <p:font typeface="Montserrat Italics" panose="020B0604020202020204" charset="0"/>
      <p:regular r:id="rId22"/>
    </p:embeddedFont>
    <p:embeddedFont>
      <p:font typeface="Open Sauce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6473352"/>
            <a:ext cx="18288000" cy="3813648"/>
          </a:xfrm>
          <a:custGeom>
            <a:avLst/>
            <a:gdLst/>
            <a:ahLst/>
            <a:cxnLst/>
            <a:rect l="l" t="t" r="r" b="b"/>
            <a:pathLst>
              <a:path w="20127836" h="11161800">
                <a:moveTo>
                  <a:pt x="0" y="0"/>
                </a:moveTo>
                <a:lnTo>
                  <a:pt x="20127836" y="0"/>
                </a:lnTo>
                <a:lnTo>
                  <a:pt x="20127836" y="11161800"/>
                </a:lnTo>
                <a:lnTo>
                  <a:pt x="0" y="11161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2988220" y="2841671"/>
            <a:ext cx="12311559" cy="2238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58"/>
              </a:lnSpc>
            </a:pPr>
            <a:r>
              <a:rPr lang="en-US" sz="6424" b="1" dirty="0">
                <a:solidFill>
                  <a:srgbClr val="1C1C1C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Webcam Input and Hand Detection Module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424811" y="4565015"/>
            <a:ext cx="7438379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Mentor : Dr. D.Bhanu Prakash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424811" y="6475009"/>
            <a:ext cx="743837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1C1C1C"/>
                </a:solidFill>
                <a:latin typeface="Montserrat"/>
                <a:ea typeface="Montserrat"/>
                <a:cs typeface="Montserrat"/>
                <a:sym typeface="Montserrat"/>
              </a:rPr>
              <a:t>Presented by: MAJJI HARI KRISHNA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F115A-DA05-267B-3E7B-6312019CEEDD}"/>
              </a:ext>
            </a:extLst>
          </p:cNvPr>
          <p:cNvSpPr txBox="1"/>
          <p:nvPr/>
        </p:nvSpPr>
        <p:spPr>
          <a:xfrm>
            <a:off x="7696200" y="2256983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/>
              <a:t>MILESTONE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800000">
            <a:off x="13959558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526069" y="2679437"/>
            <a:ext cx="5057285" cy="6770834"/>
          </a:xfrm>
          <a:custGeom>
            <a:avLst/>
            <a:gdLst/>
            <a:ahLst/>
            <a:cxnLst/>
            <a:rect l="l" t="t" r="r" b="b"/>
            <a:pathLst>
              <a:path w="5057285" h="6770834">
                <a:moveTo>
                  <a:pt x="0" y="0"/>
                </a:moveTo>
                <a:lnTo>
                  <a:pt x="5057285" y="0"/>
                </a:lnTo>
                <a:lnTo>
                  <a:pt x="5057285" y="6770834"/>
                </a:lnTo>
                <a:lnTo>
                  <a:pt x="0" y="6770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6411731" y="5762222"/>
            <a:ext cx="4624513" cy="3688049"/>
          </a:xfrm>
          <a:custGeom>
            <a:avLst/>
            <a:gdLst/>
            <a:ahLst/>
            <a:cxnLst/>
            <a:rect l="l" t="t" r="r" b="b"/>
            <a:pathLst>
              <a:path w="4624513" h="3688049">
                <a:moveTo>
                  <a:pt x="0" y="0"/>
                </a:moveTo>
                <a:lnTo>
                  <a:pt x="4624512" y="0"/>
                </a:lnTo>
                <a:lnTo>
                  <a:pt x="4624512" y="3688049"/>
                </a:lnTo>
                <a:lnTo>
                  <a:pt x="0" y="36880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5716704" y="2121261"/>
            <a:ext cx="6291184" cy="3640961"/>
          </a:xfrm>
          <a:custGeom>
            <a:avLst/>
            <a:gdLst/>
            <a:ahLst/>
            <a:cxnLst/>
            <a:rect l="l" t="t" r="r" b="b"/>
            <a:pathLst>
              <a:path w="6291184" h="3640961">
                <a:moveTo>
                  <a:pt x="0" y="0"/>
                </a:moveTo>
                <a:lnTo>
                  <a:pt x="6291184" y="0"/>
                </a:lnTo>
                <a:lnTo>
                  <a:pt x="6291184" y="3640961"/>
                </a:lnTo>
                <a:lnTo>
                  <a:pt x="0" y="36409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2144898" y="2680753"/>
            <a:ext cx="5783893" cy="4925493"/>
          </a:xfrm>
          <a:custGeom>
            <a:avLst/>
            <a:gdLst/>
            <a:ahLst/>
            <a:cxnLst/>
            <a:rect l="l" t="t" r="r" b="b"/>
            <a:pathLst>
              <a:path w="5783893" h="4925493">
                <a:moveTo>
                  <a:pt x="0" y="0"/>
                </a:moveTo>
                <a:lnTo>
                  <a:pt x="5783892" y="0"/>
                </a:lnTo>
                <a:lnTo>
                  <a:pt x="5783892" y="4925494"/>
                </a:lnTo>
                <a:lnTo>
                  <a:pt x="0" y="49254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3995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830753" y="2101690"/>
            <a:ext cx="5580978" cy="398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6"/>
              </a:lnSpc>
            </a:pPr>
            <a:r>
              <a:rPr lang="en-US" sz="268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Image Capturing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63920" y="1608057"/>
            <a:ext cx="5580978" cy="398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6"/>
              </a:lnSpc>
            </a:pPr>
            <a:r>
              <a:rPr lang="en-US" sz="268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Video Capturing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347812" y="2101690"/>
            <a:ext cx="5580978" cy="398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6"/>
              </a:lnSpc>
            </a:pPr>
            <a:r>
              <a:rPr lang="en-US" sz="268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Capturing and storing Frames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14051" y="464422"/>
            <a:ext cx="12296489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Video </a:t>
            </a:r>
            <a:r>
              <a:rPr lang="en-US" sz="5600" b="1" dirty="0" err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Captute</a:t>
            </a:r>
            <a:r>
              <a:rPr lang="en-US" sz="56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in OpenCV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76328" y="2111731"/>
            <a:ext cx="7520667" cy="6063538"/>
          </a:xfrm>
          <a:custGeom>
            <a:avLst/>
            <a:gdLst/>
            <a:ahLst/>
            <a:cxnLst/>
            <a:rect l="l" t="t" r="r" b="b"/>
            <a:pathLst>
              <a:path w="7520667" h="6063538">
                <a:moveTo>
                  <a:pt x="0" y="0"/>
                </a:moveTo>
                <a:lnTo>
                  <a:pt x="7520668" y="0"/>
                </a:lnTo>
                <a:lnTo>
                  <a:pt x="7520668" y="6063538"/>
                </a:lnTo>
                <a:lnTo>
                  <a:pt x="0" y="60635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08296" y="2383572"/>
            <a:ext cx="6886156" cy="5519855"/>
          </a:xfrm>
          <a:custGeom>
            <a:avLst/>
            <a:gdLst/>
            <a:ahLst/>
            <a:cxnLst/>
            <a:rect l="l" t="t" r="r" b="b"/>
            <a:pathLst>
              <a:path w="6886156" h="5519855">
                <a:moveTo>
                  <a:pt x="0" y="0"/>
                </a:moveTo>
                <a:lnTo>
                  <a:pt x="6886156" y="0"/>
                </a:lnTo>
                <a:lnTo>
                  <a:pt x="6886156" y="5519856"/>
                </a:lnTo>
                <a:lnTo>
                  <a:pt x="0" y="5519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2079188" y="1266879"/>
            <a:ext cx="6552724" cy="39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6"/>
              </a:lnSpc>
              <a:spcBef>
                <a:spcPct val="0"/>
              </a:spcBef>
            </a:pPr>
            <a:r>
              <a:rPr lang="en-US" sz="268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Draw rectangle and text on video frame</a:t>
            </a:r>
          </a:p>
        </p:txBody>
      </p:sp>
      <p:sp>
        <p:nvSpPr>
          <p:cNvPr id="5" name="Freeform 5"/>
          <p:cNvSpPr/>
          <p:nvPr/>
        </p:nvSpPr>
        <p:spPr>
          <a:xfrm rot="-10800000">
            <a:off x="13959558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285209" y="3830090"/>
            <a:ext cx="8904804" cy="1744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60"/>
              </a:lnSpc>
              <a:spcBef>
                <a:spcPct val="0"/>
              </a:spcBef>
            </a:pPr>
            <a:r>
              <a:rPr lang="en-US" sz="12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 rot="-10800000">
            <a:off x="13959558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800000">
            <a:off x="13959558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8309737"/>
            <a:ext cx="1113905" cy="62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3"/>
              </a:lnSpc>
            </a:pPr>
            <a:r>
              <a:rPr lang="en-US" sz="37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126039" y="3804938"/>
            <a:ext cx="14459467" cy="3354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dirty="0"/>
              <a:t>➤ Building a computer vision-based application that enables users to control their system volume using predefined hand gestures.</a:t>
            </a:r>
          </a:p>
          <a:p>
            <a:endParaRPr lang="en-US" sz="2800" dirty="0"/>
          </a:p>
          <a:p>
            <a:r>
              <a:rPr lang="en-US" sz="2800" dirty="0"/>
              <a:t>➤ By detecting hand landmarks from a webcam feed using MediaPipe and interpreting the geometric relationships between them, the application translates specific gestures (such as pinch distance) into volume control signals.</a:t>
            </a: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rgbClr val="2E71E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557"/>
              </a:lnSpc>
              <a:spcBef>
                <a:spcPct val="0"/>
              </a:spcBef>
            </a:pPr>
            <a:endParaRPr lang="en-US" sz="2400" dirty="0">
              <a:solidFill>
                <a:srgbClr val="2E71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3C0DB-3063-C306-BBAA-BDAD11DCC009}"/>
              </a:ext>
            </a:extLst>
          </p:cNvPr>
          <p:cNvSpPr txBox="1"/>
          <p:nvPr/>
        </p:nvSpPr>
        <p:spPr>
          <a:xfrm>
            <a:off x="3429000" y="1546908"/>
            <a:ext cx="108204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panose="020B0A04020102020204" pitchFamily="34" charset="0"/>
              </a:rPr>
              <a:t>PROBLEM STATEMENT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864985" y="5143500"/>
            <a:ext cx="10952200" cy="4623060"/>
          </a:xfrm>
          <a:custGeom>
            <a:avLst/>
            <a:gdLst/>
            <a:ahLst/>
            <a:cxnLst/>
            <a:rect l="l" t="t" r="r" b="b"/>
            <a:pathLst>
              <a:path w="10952200" h="4623060">
                <a:moveTo>
                  <a:pt x="0" y="0"/>
                </a:moveTo>
                <a:lnTo>
                  <a:pt x="10952200" y="0"/>
                </a:lnTo>
                <a:lnTo>
                  <a:pt x="10952200" y="4623060"/>
                </a:lnTo>
                <a:lnTo>
                  <a:pt x="0" y="4623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82" t="-2152" b="-95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3187340" y="2416228"/>
            <a:ext cx="4504240" cy="5167655"/>
          </a:xfrm>
          <a:custGeom>
            <a:avLst/>
            <a:gdLst/>
            <a:ahLst/>
            <a:cxnLst/>
            <a:rect l="l" t="t" r="r" b="b"/>
            <a:pathLst>
              <a:path w="4504240" h="5167655">
                <a:moveTo>
                  <a:pt x="0" y="0"/>
                </a:moveTo>
                <a:lnTo>
                  <a:pt x="4504240" y="0"/>
                </a:lnTo>
                <a:lnTo>
                  <a:pt x="4504240" y="5167655"/>
                </a:lnTo>
                <a:lnTo>
                  <a:pt x="0" y="5167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6" r="-3383" b="-87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8309737"/>
            <a:ext cx="1113905" cy="62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3"/>
              </a:lnSpc>
            </a:pPr>
            <a:r>
              <a:rPr lang="en-US" sz="37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211784" y="295376"/>
            <a:ext cx="109522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Environment setup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85652" y="1754841"/>
            <a:ext cx="13350803" cy="4494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41"/>
              </a:lnSpc>
              <a:spcBef>
                <a:spcPct val="0"/>
              </a:spcBef>
            </a:pPr>
            <a:r>
              <a:rPr lang="en-US" sz="231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Open Anaconda Prompt (as normal user) and run these commands line-by-line.</a:t>
            </a:r>
          </a:p>
          <a:p>
            <a:pPr algn="just">
              <a:lnSpc>
                <a:spcPts val="3241"/>
              </a:lnSpc>
              <a:spcBef>
                <a:spcPct val="0"/>
              </a:spcBef>
            </a:pPr>
            <a:r>
              <a:rPr lang="en-US" sz="231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Create a fresh conda environment with Python 3.10:</a:t>
            </a:r>
          </a:p>
          <a:p>
            <a:pPr algn="just">
              <a:lnSpc>
                <a:spcPts val="3241"/>
              </a:lnSpc>
              <a:spcBef>
                <a:spcPct val="0"/>
              </a:spcBef>
            </a:pPr>
            <a:r>
              <a:rPr lang="en-US" sz="231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&gt;&gt;&gt; </a:t>
            </a:r>
            <a:r>
              <a:rPr lang="en-US" sz="2315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conda create -n</a:t>
            </a:r>
            <a:r>
              <a:rPr lang="en-US" sz="231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15" dirty="0">
                <a:solidFill>
                  <a:srgbClr val="FF5757"/>
                </a:solidFill>
                <a:latin typeface="Montserrat"/>
                <a:ea typeface="Montserrat"/>
                <a:cs typeface="Montserrat"/>
                <a:sym typeface="Montserrat"/>
              </a:rPr>
              <a:t>&lt;Environment Name &gt;</a:t>
            </a:r>
            <a:r>
              <a:rPr lang="en-US" sz="2315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 python=3.10 -y</a:t>
            </a:r>
          </a:p>
          <a:p>
            <a:pPr algn="just">
              <a:lnSpc>
                <a:spcPts val="3241"/>
              </a:lnSpc>
              <a:spcBef>
                <a:spcPct val="0"/>
              </a:spcBef>
            </a:pPr>
            <a:r>
              <a:rPr lang="en-US" sz="231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&gt;&gt;&gt; </a:t>
            </a:r>
            <a:r>
              <a:rPr lang="en-US" sz="2315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conda activate</a:t>
            </a:r>
            <a:r>
              <a:rPr lang="en-US" sz="231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315" dirty="0">
                <a:solidFill>
                  <a:srgbClr val="FF5757"/>
                </a:solidFill>
                <a:latin typeface="Montserrat"/>
                <a:ea typeface="Montserrat"/>
                <a:cs typeface="Montserrat"/>
                <a:sym typeface="Montserrat"/>
              </a:rPr>
              <a:t>&lt;Environment Name &gt;</a:t>
            </a:r>
          </a:p>
          <a:p>
            <a:pPr algn="just">
              <a:lnSpc>
                <a:spcPts val="3241"/>
              </a:lnSpc>
              <a:spcBef>
                <a:spcPct val="0"/>
              </a:spcBef>
            </a:pPr>
            <a:endParaRPr lang="en-US" sz="2315" dirty="0">
              <a:solidFill>
                <a:srgbClr val="FF575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241"/>
              </a:lnSpc>
              <a:spcBef>
                <a:spcPct val="0"/>
              </a:spcBef>
            </a:pPr>
            <a:r>
              <a:rPr lang="en-US" sz="231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(Recommended) make sure </a:t>
            </a:r>
            <a:r>
              <a:rPr lang="en-US" sz="2315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conda</a:t>
            </a:r>
            <a:r>
              <a:rPr lang="en-US" sz="231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-forge channel is available for packages:</a:t>
            </a:r>
          </a:p>
          <a:p>
            <a:pPr algn="just">
              <a:lnSpc>
                <a:spcPts val="3241"/>
              </a:lnSpc>
              <a:spcBef>
                <a:spcPct val="0"/>
              </a:spcBef>
            </a:pPr>
            <a:r>
              <a:rPr lang="en-US" sz="231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&gt;&gt;&gt; </a:t>
            </a:r>
            <a:r>
              <a:rPr lang="en-US" sz="2315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conda config --add channels conda-forge</a:t>
            </a:r>
          </a:p>
          <a:p>
            <a:pPr algn="just">
              <a:lnSpc>
                <a:spcPts val="3241"/>
              </a:lnSpc>
              <a:spcBef>
                <a:spcPct val="0"/>
              </a:spcBef>
            </a:pPr>
            <a:r>
              <a:rPr lang="en-US" sz="231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&gt;&gt;&gt;</a:t>
            </a:r>
            <a:r>
              <a:rPr lang="en-US" sz="2315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 conda config --set </a:t>
            </a:r>
            <a:r>
              <a:rPr lang="en-US" sz="2315" dirty="0" err="1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channel_priority</a:t>
            </a:r>
            <a:r>
              <a:rPr lang="en-US" sz="2315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 flexible</a:t>
            </a:r>
          </a:p>
          <a:p>
            <a:pPr algn="just">
              <a:lnSpc>
                <a:spcPts val="3241"/>
              </a:lnSpc>
              <a:spcBef>
                <a:spcPct val="0"/>
              </a:spcBef>
            </a:pPr>
            <a:endParaRPr lang="en-US" sz="2315" dirty="0">
              <a:solidFill>
                <a:srgbClr val="2E71E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241"/>
              </a:lnSpc>
              <a:spcBef>
                <a:spcPct val="0"/>
              </a:spcBef>
            </a:pPr>
            <a:endParaRPr lang="en-US" sz="2315" dirty="0">
              <a:solidFill>
                <a:srgbClr val="2E71E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241"/>
              </a:lnSpc>
              <a:spcBef>
                <a:spcPct val="0"/>
              </a:spcBef>
            </a:pPr>
            <a:endParaRPr lang="en-US" sz="2315" dirty="0">
              <a:solidFill>
                <a:srgbClr val="2E71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Freeform 8"/>
          <p:cNvSpPr/>
          <p:nvPr/>
        </p:nvSpPr>
        <p:spPr>
          <a:xfrm rot="-10800000">
            <a:off x="13959558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288DA-1AA0-5723-BC0B-0D76800CD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3E741C3-E43B-828D-B288-6BEE2AD742F5}"/>
              </a:ext>
            </a:extLst>
          </p:cNvPr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E928126B-8816-DA41-8FC8-C42BA8F61B09}"/>
              </a:ext>
            </a:extLst>
          </p:cNvPr>
          <p:cNvSpPr/>
          <p:nvPr/>
        </p:nvSpPr>
        <p:spPr>
          <a:xfrm rot="-10800000">
            <a:off x="13959558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BA8F26B0-47FF-DC9F-E98D-F50CA1C17F2C}"/>
              </a:ext>
            </a:extLst>
          </p:cNvPr>
          <p:cNvSpPr txBox="1"/>
          <p:nvPr/>
        </p:nvSpPr>
        <p:spPr>
          <a:xfrm>
            <a:off x="1028700" y="8309737"/>
            <a:ext cx="1113905" cy="62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3"/>
              </a:lnSpc>
            </a:pPr>
            <a:r>
              <a:rPr lang="en-US" sz="37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AA77F90-BE83-3AE6-B462-7FD80B2F4A4D}"/>
              </a:ext>
            </a:extLst>
          </p:cNvPr>
          <p:cNvSpPr txBox="1"/>
          <p:nvPr/>
        </p:nvSpPr>
        <p:spPr>
          <a:xfrm>
            <a:off x="2142605" y="1044277"/>
            <a:ext cx="14459467" cy="8595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Install Jupyter Notebook + Matplotlib via conda (fast, binary):</a:t>
            </a:r>
          </a:p>
          <a:p>
            <a:pPr algn="just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&gt;&gt;&gt; </a:t>
            </a:r>
            <a:r>
              <a:rPr lang="en-US" sz="2400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conda install jupyter notebook matplotlib -y</a:t>
            </a:r>
          </a:p>
          <a:p>
            <a:pPr algn="just">
              <a:lnSpc>
                <a:spcPts val="3359"/>
              </a:lnSpc>
            </a:pPr>
            <a:endParaRPr lang="en-US" sz="2400" dirty="0">
              <a:solidFill>
                <a:srgbClr val="2E71E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4. Install a compatible NumPy (choose a stable 1.x release). Example: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&gt;&gt;&gt; </a:t>
            </a:r>
            <a:r>
              <a:rPr lang="en-US" sz="2400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pip install </a:t>
            </a:r>
            <a:r>
              <a:rPr lang="en-US" sz="2400" dirty="0" err="1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numpy</a:t>
            </a:r>
            <a:r>
              <a:rPr lang="en-US" sz="2400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==1.26.4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(We pin NumPy to a 1.x series because MediaPipe currently requires </a:t>
            </a:r>
            <a:r>
              <a:rPr lang="en-US" sz="24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numpy</a:t>
            </a:r>
            <a:r>
              <a:rPr lang="en-US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&lt; 2.)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5. Install OpenCV (pip install the wheel). Using pip ensures you get the official </a:t>
            </a:r>
            <a:r>
              <a:rPr lang="en-US" sz="24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opencv</a:t>
            </a:r>
            <a:r>
              <a:rPr lang="en-US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-python wheel: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&gt;&gt;&gt; </a:t>
            </a:r>
            <a:r>
              <a:rPr lang="en-US" sz="2400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pip install opencv-python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2E71E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6. Install MediaPipe (pip). MediaPipe provides Python wheels install after NumPy is set to 1.x: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&gt;&gt;&gt; </a:t>
            </a:r>
            <a:r>
              <a:rPr lang="en-US" sz="2400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pip install mediapipe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you want a specific recent version: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&gt;&gt;&gt; </a:t>
            </a:r>
            <a:r>
              <a:rPr lang="en-US" sz="2400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pip install mediapipe==0.10.21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2E71E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7. (Optional, but recommended) install opencv-</a:t>
            </a:r>
            <a:r>
              <a:rPr lang="en-US" sz="2400" dirty="0" err="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contrib</a:t>
            </a:r>
            <a:r>
              <a:rPr lang="en-US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-python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if you need extra modules: 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&gt;&gt;&gt; </a:t>
            </a:r>
            <a:r>
              <a:rPr lang="en-US" sz="2400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pip install opencv-</a:t>
            </a:r>
            <a:r>
              <a:rPr lang="en-US" sz="2400" dirty="0" err="1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contrib</a:t>
            </a:r>
            <a:r>
              <a:rPr lang="en-US" sz="2400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-python</a:t>
            </a:r>
          </a:p>
          <a:p>
            <a:pPr algn="just">
              <a:lnSpc>
                <a:spcPts val="2557"/>
              </a:lnSpc>
              <a:spcBef>
                <a:spcPct val="0"/>
              </a:spcBef>
            </a:pPr>
            <a:endParaRPr lang="en-US" sz="2400" dirty="0">
              <a:solidFill>
                <a:srgbClr val="2E71E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2557"/>
              </a:lnSpc>
              <a:spcBef>
                <a:spcPct val="0"/>
              </a:spcBef>
            </a:pPr>
            <a:endParaRPr lang="en-US" sz="2400" dirty="0">
              <a:solidFill>
                <a:srgbClr val="2E71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282297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800000">
            <a:off x="13959558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958756" y="3863595"/>
            <a:ext cx="7297863" cy="3936169"/>
          </a:xfrm>
          <a:custGeom>
            <a:avLst/>
            <a:gdLst/>
            <a:ahLst/>
            <a:cxnLst/>
            <a:rect l="l" t="t" r="r" b="b"/>
            <a:pathLst>
              <a:path w="7297863" h="3936169">
                <a:moveTo>
                  <a:pt x="0" y="0"/>
                </a:moveTo>
                <a:lnTo>
                  <a:pt x="7297863" y="0"/>
                </a:lnTo>
                <a:lnTo>
                  <a:pt x="7297863" y="3936169"/>
                </a:lnTo>
                <a:lnTo>
                  <a:pt x="0" y="39361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997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028700" y="8309737"/>
            <a:ext cx="1113905" cy="62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3"/>
              </a:lnSpc>
            </a:pPr>
            <a:r>
              <a:rPr lang="en-US" sz="37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5652" y="1113192"/>
            <a:ext cx="15103805" cy="2491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8. Verify installs quickly (run in the same environment):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&gt;&gt;&gt; import sys, </a:t>
            </a:r>
            <a:r>
              <a:rPr lang="en-US" sz="2400" dirty="0" err="1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numpy</a:t>
            </a:r>
            <a:r>
              <a:rPr lang="en-US" sz="2400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 as np, cv2, mediapipe as </a:t>
            </a:r>
            <a:r>
              <a:rPr lang="en-US" sz="2400" dirty="0" err="1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mp</a:t>
            </a:r>
            <a:r>
              <a:rPr lang="en-US" sz="2400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, matplotlib print('python', </a:t>
            </a:r>
            <a:r>
              <a:rPr lang="en-US" sz="2400" dirty="0" err="1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sys.version.split</a:t>
            </a:r>
            <a:r>
              <a:rPr lang="en-US" sz="2400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()[0])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&gt;&gt;&gt;print('</a:t>
            </a:r>
            <a:r>
              <a:rPr lang="en-US" sz="2400" dirty="0" err="1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numpy</a:t>
            </a:r>
            <a:r>
              <a:rPr lang="en-US" sz="2400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', np. version)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&gt;&gt;&gt;print('</a:t>
            </a:r>
            <a:r>
              <a:rPr lang="en-US" sz="2400" dirty="0" err="1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opencv</a:t>
            </a:r>
            <a:r>
              <a:rPr lang="en-US" sz="2400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', cv2. </a:t>
            </a:r>
            <a:r>
              <a:rPr lang="en-US" sz="2400" i="1" dirty="0">
                <a:solidFill>
                  <a:srgbClr val="2E71EC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_version_</a:t>
            </a:r>
            <a:r>
              <a:rPr lang="en-US" sz="2400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&gt;&gt;&gt;print('</a:t>
            </a:r>
            <a:r>
              <a:rPr lang="en-US" sz="2400" dirty="0" err="1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mediapipe</a:t>
            </a:r>
            <a:r>
              <a:rPr lang="en-US" sz="2400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', </a:t>
            </a:r>
            <a:r>
              <a:rPr lang="en-US" sz="2400" dirty="0" err="1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mp</a:t>
            </a:r>
            <a:r>
              <a:rPr lang="en-US" sz="2400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r>
              <a:rPr lang="en-US" sz="2400" i="1" dirty="0">
                <a:solidFill>
                  <a:srgbClr val="2E71EC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_version_</a:t>
            </a:r>
            <a:r>
              <a:rPr lang="en-US" sz="2400" dirty="0">
                <a:solidFill>
                  <a:srgbClr val="2E71EC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2E71E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45986" y="3394173"/>
            <a:ext cx="15103805" cy="123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9. test the environment (run inside the env / Jupyter) : Open Jupyter Notebook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24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8256619" y="4986753"/>
            <a:ext cx="8775010" cy="3760134"/>
          </a:xfrm>
          <a:custGeom>
            <a:avLst/>
            <a:gdLst/>
            <a:ahLst/>
            <a:cxnLst/>
            <a:rect l="l" t="t" r="r" b="b"/>
            <a:pathLst>
              <a:path w="8775010" h="3760134">
                <a:moveTo>
                  <a:pt x="0" y="0"/>
                </a:moveTo>
                <a:lnTo>
                  <a:pt x="8775010" y="0"/>
                </a:lnTo>
                <a:lnTo>
                  <a:pt x="8775010" y="3760134"/>
                </a:lnTo>
                <a:lnTo>
                  <a:pt x="0" y="37601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41" r="-13356" b="-247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8484290" y="4590513"/>
            <a:ext cx="944731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10. Check current working directory and change the directory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17982" y="1988461"/>
            <a:ext cx="5494647" cy="5979075"/>
          </a:xfrm>
          <a:custGeom>
            <a:avLst/>
            <a:gdLst/>
            <a:ahLst/>
            <a:cxnLst/>
            <a:rect l="l" t="t" r="r" b="b"/>
            <a:pathLst>
              <a:path w="5494647" h="6321276">
                <a:moveTo>
                  <a:pt x="0" y="0"/>
                </a:moveTo>
                <a:lnTo>
                  <a:pt x="5494647" y="0"/>
                </a:lnTo>
                <a:lnTo>
                  <a:pt x="5494647" y="6321276"/>
                </a:lnTo>
                <a:lnTo>
                  <a:pt x="0" y="6321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232303" y="2505459"/>
            <a:ext cx="5823395" cy="5979075"/>
          </a:xfrm>
          <a:custGeom>
            <a:avLst/>
            <a:gdLst/>
            <a:ahLst/>
            <a:cxnLst/>
            <a:rect l="l" t="t" r="r" b="b"/>
            <a:pathLst>
              <a:path w="5823395" h="5979075">
                <a:moveTo>
                  <a:pt x="0" y="0"/>
                </a:moveTo>
                <a:lnTo>
                  <a:pt x="5823394" y="0"/>
                </a:lnTo>
                <a:lnTo>
                  <a:pt x="5823394" y="5979075"/>
                </a:lnTo>
                <a:lnTo>
                  <a:pt x="0" y="59790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595" r="-389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345179" y="1982862"/>
            <a:ext cx="5198371" cy="6956179"/>
          </a:xfrm>
          <a:custGeom>
            <a:avLst/>
            <a:gdLst/>
            <a:ahLst/>
            <a:cxnLst/>
            <a:rect l="l" t="t" r="r" b="b"/>
            <a:pathLst>
              <a:path w="5198371" h="6956179">
                <a:moveTo>
                  <a:pt x="0" y="0"/>
                </a:moveTo>
                <a:lnTo>
                  <a:pt x="5198371" y="0"/>
                </a:lnTo>
                <a:lnTo>
                  <a:pt x="5198371" y="6956179"/>
                </a:lnTo>
                <a:lnTo>
                  <a:pt x="0" y="69561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77" r="-4433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13959558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8309737"/>
            <a:ext cx="1113905" cy="62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3"/>
              </a:lnSpc>
            </a:pPr>
            <a:r>
              <a:rPr lang="en-US" sz="37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8342" y="1577695"/>
            <a:ext cx="482376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Load and Display Image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39009" y="1765692"/>
            <a:ext cx="31797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BGR to Gray scale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249356" y="1406226"/>
            <a:ext cx="3179790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Shape and Resize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211784" y="295376"/>
            <a:ext cx="10952200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Images in OpenCV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3F75BF-AE2A-14F5-D537-C0A8B5F72E10}"/>
              </a:ext>
            </a:extLst>
          </p:cNvPr>
          <p:cNvSpPr txBox="1"/>
          <p:nvPr/>
        </p:nvSpPr>
        <p:spPr>
          <a:xfrm>
            <a:off x="1113292" y="8064469"/>
            <a:ext cx="45040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img = cv2.imread('//path//' , -1/0/1)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693851-A221-5085-4EF8-D30943B3F096}"/>
              </a:ext>
            </a:extLst>
          </p:cNvPr>
          <p:cNvSpPr txBox="1"/>
          <p:nvPr/>
        </p:nvSpPr>
        <p:spPr>
          <a:xfrm>
            <a:off x="1045317" y="8449746"/>
            <a:ext cx="9144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-1 -&gt; cv2.IMREAD_COLOR : loads a color image. It is the default flag.</a:t>
            </a:r>
          </a:p>
          <a:p>
            <a:r>
              <a:rPr lang="en-IN" dirty="0"/>
              <a:t>0  -&gt; cv2.IMREAD_GRAYSCALE : Loads image in grayscale module</a:t>
            </a:r>
          </a:p>
          <a:p>
            <a:r>
              <a:rPr lang="en-IN" dirty="0"/>
              <a:t>1  -&gt; cv2.IMREAD_UNCHANGED : Loads image as such including alpha channel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 rot="-10800000">
            <a:off x="13959558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40977" y="3213044"/>
            <a:ext cx="4144232" cy="6045256"/>
          </a:xfrm>
          <a:custGeom>
            <a:avLst/>
            <a:gdLst/>
            <a:ahLst/>
            <a:cxnLst/>
            <a:rect l="l" t="t" r="r" b="b"/>
            <a:pathLst>
              <a:path w="4144232" h="6045256">
                <a:moveTo>
                  <a:pt x="0" y="0"/>
                </a:moveTo>
                <a:lnTo>
                  <a:pt x="4144232" y="0"/>
                </a:lnTo>
                <a:lnTo>
                  <a:pt x="4144232" y="6045256"/>
                </a:lnTo>
                <a:lnTo>
                  <a:pt x="0" y="60452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4285209" y="3355169"/>
            <a:ext cx="4607679" cy="6043216"/>
          </a:xfrm>
          <a:custGeom>
            <a:avLst/>
            <a:gdLst/>
            <a:ahLst/>
            <a:cxnLst/>
            <a:rect l="l" t="t" r="r" b="b"/>
            <a:pathLst>
              <a:path w="4607679" h="6043216">
                <a:moveTo>
                  <a:pt x="0" y="0"/>
                </a:moveTo>
                <a:lnTo>
                  <a:pt x="4607679" y="0"/>
                </a:lnTo>
                <a:lnTo>
                  <a:pt x="4607679" y="6043216"/>
                </a:lnTo>
                <a:lnTo>
                  <a:pt x="0" y="60432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65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8863704" y="1930754"/>
            <a:ext cx="4678527" cy="4952313"/>
          </a:xfrm>
          <a:custGeom>
            <a:avLst/>
            <a:gdLst/>
            <a:ahLst/>
            <a:cxnLst/>
            <a:rect l="l" t="t" r="r" b="b"/>
            <a:pathLst>
              <a:path w="4678527" h="4952313">
                <a:moveTo>
                  <a:pt x="0" y="0"/>
                </a:moveTo>
                <a:lnTo>
                  <a:pt x="4678527" y="0"/>
                </a:lnTo>
                <a:lnTo>
                  <a:pt x="4678527" y="4952314"/>
                </a:lnTo>
                <a:lnTo>
                  <a:pt x="0" y="49523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3069716" y="1802466"/>
            <a:ext cx="4902485" cy="5208890"/>
          </a:xfrm>
          <a:custGeom>
            <a:avLst/>
            <a:gdLst/>
            <a:ahLst/>
            <a:cxnLst/>
            <a:rect l="l" t="t" r="r" b="b"/>
            <a:pathLst>
              <a:path w="4902485" h="5208890">
                <a:moveTo>
                  <a:pt x="0" y="0"/>
                </a:moveTo>
                <a:lnTo>
                  <a:pt x="4902485" y="0"/>
                </a:lnTo>
                <a:lnTo>
                  <a:pt x="4902485" y="5208890"/>
                </a:lnTo>
                <a:lnTo>
                  <a:pt x="0" y="52088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028700" y="8309737"/>
            <a:ext cx="1113905" cy="62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3"/>
              </a:lnSpc>
            </a:pPr>
            <a:r>
              <a:rPr lang="en-US" sz="37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41812" y="1239503"/>
            <a:ext cx="482376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Rotate and Display Image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57833" y="1239503"/>
            <a:ext cx="482376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Flip and Display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A728C7-F2FC-7A68-F8DA-A735AA012806}"/>
              </a:ext>
            </a:extLst>
          </p:cNvPr>
          <p:cNvSpPr txBox="1"/>
          <p:nvPr/>
        </p:nvSpPr>
        <p:spPr>
          <a:xfrm>
            <a:off x="1291576" y="1635558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img = cv2.rotate(img, flag)</a:t>
            </a:r>
          </a:p>
          <a:p>
            <a:r>
              <a:rPr lang="en-IN" dirty="0"/>
              <a:t>flags: </a:t>
            </a:r>
          </a:p>
          <a:p>
            <a:r>
              <a:rPr lang="en-IN" dirty="0"/>
              <a:t>    cv2.ROTATE_180</a:t>
            </a:r>
          </a:p>
          <a:p>
            <a:r>
              <a:rPr lang="en-IN" dirty="0"/>
              <a:t>    cv2.ROTATE_90_CLOCKWISE</a:t>
            </a:r>
          </a:p>
          <a:p>
            <a:r>
              <a:rPr lang="en-IN" dirty="0"/>
              <a:t>    cv2.ROTATE_90_COUNTERCLOCKWISE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41533" y="2503362"/>
            <a:ext cx="5620654" cy="5873050"/>
          </a:xfrm>
          <a:custGeom>
            <a:avLst/>
            <a:gdLst/>
            <a:ahLst/>
            <a:cxnLst/>
            <a:rect l="l" t="t" r="r" b="b"/>
            <a:pathLst>
              <a:path w="5620654" h="5873050">
                <a:moveTo>
                  <a:pt x="0" y="0"/>
                </a:moveTo>
                <a:lnTo>
                  <a:pt x="5620654" y="0"/>
                </a:lnTo>
                <a:lnTo>
                  <a:pt x="5620654" y="5873049"/>
                </a:lnTo>
                <a:lnTo>
                  <a:pt x="0" y="58730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368310" y="2518076"/>
            <a:ext cx="5731859" cy="5858336"/>
          </a:xfrm>
          <a:custGeom>
            <a:avLst/>
            <a:gdLst/>
            <a:ahLst/>
            <a:cxnLst/>
            <a:rect l="l" t="t" r="r" b="b"/>
            <a:pathLst>
              <a:path w="5731859" h="5858336">
                <a:moveTo>
                  <a:pt x="0" y="0"/>
                </a:moveTo>
                <a:lnTo>
                  <a:pt x="5731859" y="0"/>
                </a:lnTo>
                <a:lnTo>
                  <a:pt x="5731859" y="5858336"/>
                </a:lnTo>
                <a:lnTo>
                  <a:pt x="0" y="58583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2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2206292" y="2518076"/>
            <a:ext cx="5257091" cy="6435678"/>
          </a:xfrm>
          <a:custGeom>
            <a:avLst/>
            <a:gdLst/>
            <a:ahLst/>
            <a:cxnLst/>
            <a:rect l="l" t="t" r="r" b="b"/>
            <a:pathLst>
              <a:path w="5257091" h="6435678">
                <a:moveTo>
                  <a:pt x="0" y="0"/>
                </a:moveTo>
                <a:lnTo>
                  <a:pt x="5257092" y="0"/>
                </a:lnTo>
                <a:lnTo>
                  <a:pt x="5257092" y="6435678"/>
                </a:lnTo>
                <a:lnTo>
                  <a:pt x="0" y="64356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54" b="-1054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13959558" y="6682068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1028700" y="8309737"/>
            <a:ext cx="1113905" cy="62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13"/>
              </a:lnSpc>
            </a:pPr>
            <a:r>
              <a:rPr lang="en-US" sz="3724" b="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96180" y="516572"/>
            <a:ext cx="6479407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</a:t>
            </a:r>
            <a:r>
              <a:rPr lang="en-US" sz="31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mage Processing Techniques</a:t>
            </a:r>
          </a:p>
          <a:p>
            <a:pPr algn="just">
              <a:lnSpc>
                <a:spcPts val="3359"/>
              </a:lnSpc>
              <a:spcBef>
                <a:spcPct val="0"/>
              </a:spcBef>
            </a:pPr>
            <a:endParaRPr lang="en-US" sz="3199" b="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146100" y="1783707"/>
            <a:ext cx="482376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Blurring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06292" y="1783707"/>
            <a:ext cx="4823767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Binary Image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09419" y="1783707"/>
            <a:ext cx="5398430" cy="4030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Edges, Image outline Detection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2"/>
                </a:lnTo>
                <a:lnTo>
                  <a:pt x="0" y="36049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152654" y="1638300"/>
            <a:ext cx="5513178" cy="6030937"/>
          </a:xfrm>
          <a:custGeom>
            <a:avLst/>
            <a:gdLst/>
            <a:ahLst/>
            <a:cxnLst/>
            <a:rect l="l" t="t" r="r" b="b"/>
            <a:pathLst>
              <a:path w="5513178" h="6030937">
                <a:moveTo>
                  <a:pt x="0" y="0"/>
                </a:moveTo>
                <a:lnTo>
                  <a:pt x="5513177" y="0"/>
                </a:lnTo>
                <a:lnTo>
                  <a:pt x="5513177" y="6030936"/>
                </a:lnTo>
                <a:lnTo>
                  <a:pt x="0" y="60309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7239000" y="981768"/>
            <a:ext cx="7048854" cy="6786163"/>
          </a:xfrm>
          <a:custGeom>
            <a:avLst/>
            <a:gdLst/>
            <a:ahLst/>
            <a:cxnLst/>
            <a:rect l="l" t="t" r="r" b="b"/>
            <a:pathLst>
              <a:path w="7048854" h="6786163">
                <a:moveTo>
                  <a:pt x="0" y="0"/>
                </a:moveTo>
                <a:lnTo>
                  <a:pt x="7048854" y="0"/>
                </a:lnTo>
                <a:lnTo>
                  <a:pt x="7048854" y="6786163"/>
                </a:lnTo>
                <a:lnTo>
                  <a:pt x="0" y="67861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3106400" y="3771900"/>
            <a:ext cx="4910613" cy="3725928"/>
          </a:xfrm>
          <a:custGeom>
            <a:avLst/>
            <a:gdLst/>
            <a:ahLst/>
            <a:cxnLst/>
            <a:rect l="l" t="t" r="r" b="b"/>
            <a:pathLst>
              <a:path w="4910613" h="3725928">
                <a:moveTo>
                  <a:pt x="0" y="0"/>
                </a:moveTo>
                <a:lnTo>
                  <a:pt x="4910613" y="0"/>
                </a:lnTo>
                <a:lnTo>
                  <a:pt x="4910613" y="3725928"/>
                </a:lnTo>
                <a:lnTo>
                  <a:pt x="0" y="37259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 rot="-10800000">
            <a:off x="14134141" y="6312119"/>
            <a:ext cx="4285209" cy="3604932"/>
          </a:xfrm>
          <a:custGeom>
            <a:avLst/>
            <a:gdLst/>
            <a:ahLst/>
            <a:cxnLst/>
            <a:rect l="l" t="t" r="r" b="b"/>
            <a:pathLst>
              <a:path w="4285209" h="3604932">
                <a:moveTo>
                  <a:pt x="0" y="0"/>
                </a:moveTo>
                <a:lnTo>
                  <a:pt x="4285209" y="0"/>
                </a:lnTo>
                <a:lnTo>
                  <a:pt x="4285209" y="3604933"/>
                </a:lnTo>
                <a:lnTo>
                  <a:pt x="0" y="36049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TextBox 7"/>
          <p:cNvSpPr txBox="1"/>
          <p:nvPr/>
        </p:nvSpPr>
        <p:spPr>
          <a:xfrm>
            <a:off x="2861821" y="834291"/>
            <a:ext cx="5580978" cy="398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6"/>
              </a:lnSpc>
            </a:pPr>
            <a:r>
              <a:rPr lang="en-US" sz="268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Drawing and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BF59B4-7D91-7D0E-DA95-B4A98598C24C}"/>
              </a:ext>
            </a:extLst>
          </p:cNvPr>
          <p:cNvSpPr txBox="1"/>
          <p:nvPr/>
        </p:nvSpPr>
        <p:spPr>
          <a:xfrm>
            <a:off x="1139402" y="8114585"/>
            <a:ext cx="9757198" cy="119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IN" sz="2000" b="0" dirty="0">
                <a:effectLst/>
                <a:latin typeface="Consolas" panose="020B0609020204030204" pitchFamily="49" charset="0"/>
              </a:rPr>
              <a:t>cv2.rectangle(img, pt1, pt2, color, thickness)</a:t>
            </a:r>
          </a:p>
          <a:p>
            <a:pPr marL="342900" indent="-34290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IN" sz="2000" b="0" dirty="0">
              <a:effectLst/>
              <a:latin typeface="Consolas" panose="020B0609020204030204" pitchFamily="49" charset="0"/>
            </a:endParaRPr>
          </a:p>
          <a:p>
            <a:pPr marL="342900" indent="-34290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IN" sz="2000" b="0" dirty="0">
                <a:effectLst/>
                <a:latin typeface="Consolas" panose="020B0609020204030204" pitchFamily="49" charset="0"/>
              </a:rPr>
              <a:t>cv2.circle(img, center, radius, color, thickness) draws a circle.</a:t>
            </a:r>
          </a:p>
          <a:p>
            <a:pPr marL="342900" indent="-34290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IN" sz="2000" b="0" dirty="0">
              <a:effectLst/>
              <a:latin typeface="Consolas" panose="020B0609020204030204" pitchFamily="49" charset="0"/>
            </a:endParaRPr>
          </a:p>
          <a:p>
            <a:pPr marL="342900" indent="-342900">
              <a:lnSpc>
                <a:spcPts val="1425"/>
              </a:lnSpc>
              <a:buFont typeface="Arial" panose="020B0604020202020204" pitchFamily="34" charset="0"/>
              <a:buChar char="•"/>
            </a:pPr>
            <a:r>
              <a:rPr lang="en-IN" sz="2000" b="0" dirty="0">
                <a:effectLst/>
                <a:latin typeface="Consolas" panose="020B0609020204030204" pitchFamily="49" charset="0"/>
              </a:rPr>
              <a:t>cv2.putText(img, text, org, font, fontScale, color, thickness)</a:t>
            </a:r>
          </a:p>
          <a:p>
            <a:pPr marL="342900" indent="-342900">
              <a:lnSpc>
                <a:spcPts val="1425"/>
              </a:lnSpc>
              <a:buFont typeface="Arial" panose="020B0604020202020204" pitchFamily="34" charset="0"/>
              <a:buChar char="•"/>
            </a:pPr>
            <a:endParaRPr lang="en-IN" sz="2000" b="0" dirty="0"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606</Words>
  <Application>Microsoft Office PowerPoint</Application>
  <PresentationFormat>Custom</PresentationFormat>
  <Paragraphs>82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Calibri</vt:lpstr>
      <vt:lpstr>Open Sauce</vt:lpstr>
      <vt:lpstr>Montserrat Bold</vt:lpstr>
      <vt:lpstr>Montserrat</vt:lpstr>
      <vt:lpstr>Arial Black</vt:lpstr>
      <vt:lpstr>Consolas</vt:lpstr>
      <vt:lpstr>Canva Sans Bold</vt:lpstr>
      <vt:lpstr>Montserrat Italics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Webcam Input and Hand Detection Module.</dc:title>
  <cp:lastModifiedBy>hari krishna majji</cp:lastModifiedBy>
  <cp:revision>6</cp:revision>
  <dcterms:created xsi:type="dcterms:W3CDTF">2006-08-16T00:00:00Z</dcterms:created>
  <dcterms:modified xsi:type="dcterms:W3CDTF">2025-10-23T15:40:41Z</dcterms:modified>
  <dc:identifier>DAG2fpK-F50</dc:identifier>
</cp:coreProperties>
</file>